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6"/>
  </p:notesMasterIdLst>
  <p:sldIdLst>
    <p:sldId id="272" r:id="rId2"/>
    <p:sldId id="274" r:id="rId3"/>
    <p:sldId id="275" r:id="rId4"/>
    <p:sldId id="276" r:id="rId5"/>
    <p:sldId id="277" r:id="rId6"/>
    <p:sldId id="278" r:id="rId7"/>
    <p:sldId id="279" r:id="rId8"/>
    <p:sldId id="280" r:id="rId9"/>
    <p:sldId id="281" r:id="rId10"/>
    <p:sldId id="282" r:id="rId11"/>
    <p:sldId id="283" r:id="rId12"/>
    <p:sldId id="284" r:id="rId13"/>
    <p:sldId id="285" r:id="rId14"/>
    <p:sldId id="286" r:id="rId15"/>
    <p:sldId id="287" r:id="rId16"/>
    <p:sldId id="288" r:id="rId17"/>
    <p:sldId id="289" r:id="rId18"/>
    <p:sldId id="292" r:id="rId19"/>
    <p:sldId id="290" r:id="rId20"/>
    <p:sldId id="293" r:id="rId21"/>
    <p:sldId id="294" r:id="rId22"/>
    <p:sldId id="295" r:id="rId23"/>
    <p:sldId id="296" r:id="rId24"/>
    <p:sldId id="297" r:id="rId2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2B2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6" d="100"/>
          <a:sy n="76" d="100"/>
        </p:scale>
        <p:origin x="-1188" y="-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2CFC39-B510-4977-9C28-392D4CE0763B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25DE38-CCEE-4073-8033-70CB522F150D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84882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25DE38-CCEE-4073-8033-70CB522F150D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25DE38-CCEE-4073-8033-70CB522F150D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25DE38-CCEE-4073-8033-70CB522F150D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25DE38-CCEE-4073-8033-70CB522F150D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25DE38-CCEE-4073-8033-70CB522F150D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25DE38-CCEE-4073-8033-70CB522F150D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25DE38-CCEE-4073-8033-70CB522F150D}" type="slidenum">
              <a:rPr lang="en-US" smtClean="0"/>
              <a:pPr/>
              <a:t>24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B4BB57-D3D2-4033-BB6B-8F88CEDB84C6}" type="datetimeFigureOut">
              <a:rPr lang="en-US" smtClean="0"/>
              <a:pPr/>
              <a:t>8/8/2012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DB896C-FAD4-4E6C-957C-F2B33A24FE9A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0"/>
            <a:ext cx="8458200" cy="1417638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Suicide </a:t>
            </a:r>
            <a:r>
              <a:rPr lang="en-US" dirty="0" smtClean="0"/>
              <a:t>Prevention </a:t>
            </a:r>
            <a:r>
              <a:rPr lang="en-US" dirty="0" smtClean="0"/>
              <a:t>Part I 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28674" name="Picture 2" descr="http://www.darcynorman.net/files/images/secondlife_classroom_002.preview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1523999"/>
            <a:ext cx="9144000" cy="5333697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Multiple Choice TEST</a:t>
            </a:r>
            <a:endParaRPr lang="en-US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1. Which </a:t>
            </a:r>
            <a:r>
              <a:rPr lang="en-US" dirty="0"/>
              <a:t>term describes an intentional act that results in one’s death?</a:t>
            </a:r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0668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A) Suicide attempt 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668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B)Suicide Wish 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9530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/>
              <a:t>C</a:t>
            </a:r>
            <a:r>
              <a:rPr lang="en-US" dirty="0" smtClean="0"/>
              <a:t>) Suicide 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9530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D)All of the above 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Multiple Choice TEST</a:t>
            </a:r>
            <a:endParaRPr lang="en-US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/>
              <a:t>2.  What is the term that includes a wide range of acts, including suicide?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0668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A) Suicide behavior 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668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B)Suicide attempt 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9530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/>
              <a:t>C</a:t>
            </a:r>
            <a:r>
              <a:rPr lang="en-US" dirty="0" smtClean="0"/>
              <a:t>) Suicide 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9530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D)Suicide Gesture 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Multiple Choice TEST</a:t>
            </a:r>
            <a:endParaRPr lang="en-US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228600" y="1600200"/>
            <a:ext cx="8458200" cy="50292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/>
              <a:t>3.  Key risk factors may include which of the following</a:t>
            </a:r>
            <a:r>
              <a:rPr lang="en-US" dirty="0" smtClean="0"/>
              <a:t>?</a:t>
            </a:r>
            <a:r>
              <a:rPr lang="en-US" dirty="0"/>
              <a:t> </a:t>
            </a:r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0668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A) Depression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668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B)Alcohol Abuse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9530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/>
              <a:t>C</a:t>
            </a:r>
            <a:r>
              <a:rPr lang="en-US" dirty="0" smtClean="0"/>
              <a:t>) Substance Abuse 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9530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D)All of the Above </a:t>
            </a: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Multiple Choice TEST</a:t>
            </a:r>
            <a:endParaRPr lang="en-US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228600" y="1600200"/>
            <a:ext cx="8458200" cy="50292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/>
              <a:t> 4</a:t>
            </a:r>
            <a:r>
              <a:rPr lang="en-US" dirty="0" smtClean="0"/>
              <a:t>.  </a:t>
            </a:r>
            <a:r>
              <a:rPr lang="en-US" dirty="0"/>
              <a:t>Which of the following may be considered a warning sign for suicide?</a:t>
            </a:r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0668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A)Giving away possessions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668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B)Mood changes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9530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/>
              <a:t>C</a:t>
            </a:r>
            <a:r>
              <a:rPr lang="en-US" dirty="0" smtClean="0"/>
              <a:t>) Excessive spending 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9530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D)All of the Above 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Multiple Choice TEST</a:t>
            </a:r>
            <a:endParaRPr lang="en-US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228600" y="1600200"/>
            <a:ext cx="8458200" cy="50292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5. </a:t>
            </a:r>
            <a:r>
              <a:rPr lang="en-US" dirty="0"/>
              <a:t>Protective factors include which of the following?</a:t>
            </a:r>
          </a:p>
          <a:p>
            <a:pPr>
              <a:buNone/>
            </a:pPr>
            <a:r>
              <a:rPr lang="en-US" dirty="0"/>
              <a:t>  </a:t>
            </a:r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0668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A)Spiritual Guidance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668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B)Early Intervention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9530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/>
              <a:t>C</a:t>
            </a:r>
            <a:r>
              <a:rPr lang="en-US" dirty="0" smtClean="0"/>
              <a:t>) None of the Above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9530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D)All of the Above 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Multiple Choice TEST</a:t>
            </a:r>
            <a:endParaRPr lang="en-US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228600" y="1600200"/>
            <a:ext cx="8458200" cy="50292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6.  </a:t>
            </a:r>
            <a:r>
              <a:rPr lang="en-US" dirty="0"/>
              <a:t>An acronym for a first responder is which of the following?</a:t>
            </a:r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r>
              <a:rPr lang="en-US" dirty="0"/>
              <a:t>  </a:t>
            </a:r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0668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A)ACT: Ask, Care, Treat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10668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B)ACT: Assume, Care, Talk</a:t>
            </a:r>
            <a:endParaRPr lang="en-US" dirty="0"/>
          </a:p>
        </p:txBody>
      </p:sp>
      <p:sp>
        <p:nvSpPr>
          <p:cNvPr id="8" name="Rectangle 7"/>
          <p:cNvSpPr/>
          <p:nvPr/>
        </p:nvSpPr>
        <p:spPr>
          <a:xfrm>
            <a:off x="49530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/>
              <a:t>C</a:t>
            </a:r>
            <a:r>
              <a:rPr lang="en-US" dirty="0" smtClean="0"/>
              <a:t>) ACT: Advise, Counsel, Teach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4953000" y="5562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D)None of the Above 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Multiple Choice TEST</a:t>
            </a:r>
            <a:endParaRPr lang="en-US" dirty="0"/>
          </a:p>
        </p:txBody>
      </p:sp>
      <p:sp>
        <p:nvSpPr>
          <p:cNvPr id="10" name="Content Placeholder 9"/>
          <p:cNvSpPr>
            <a:spLocks noGrp="1"/>
          </p:cNvSpPr>
          <p:nvPr>
            <p:ph idx="1"/>
          </p:nvPr>
        </p:nvSpPr>
        <p:spPr>
          <a:xfrm>
            <a:off x="228600" y="1600200"/>
            <a:ext cx="8458200" cy="50292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7.  </a:t>
            </a:r>
            <a:r>
              <a:rPr lang="en-US" dirty="0"/>
              <a:t>A first responder should which of the following?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r>
              <a:rPr lang="en-US" dirty="0"/>
              <a:t>  </a:t>
            </a:r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/>
              <a:t> 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0668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A)Listen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4572000" y="4419600"/>
            <a:ext cx="2743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dirty="0" smtClean="0"/>
              <a:t>B)Call for immediate help</a:t>
            </a:r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True False Quiz		8/8               100%</a:t>
            </a:r>
          </a:p>
          <a:p>
            <a:pPr>
              <a:buNone/>
            </a:pPr>
            <a:r>
              <a:rPr lang="en-US" dirty="0" smtClean="0"/>
              <a:t>Multiple Choice		7/7		 100%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Average			15/15	 100%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2133600" y="4800600"/>
            <a:ext cx="5257800" cy="1676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6600" dirty="0" smtClean="0">
                <a:solidFill>
                  <a:srgbClr val="FF0000"/>
                </a:solidFill>
              </a:rPr>
              <a:t>Success!</a:t>
            </a:r>
            <a:endParaRPr lang="en-US" sz="66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2667000"/>
          </a:xfrm>
        </p:spPr>
        <p:txBody>
          <a:bodyPr>
            <a:normAutofit/>
          </a:bodyPr>
          <a:lstStyle/>
          <a:p>
            <a:r>
              <a:rPr lang="en-US" dirty="0" smtClean="0"/>
              <a:t>Choose one of the case studies from today and answer the following discussion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2667000"/>
            <a:ext cx="8382000" cy="39624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1) Whose Case Study will you be using for the questions?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200" y="3810000"/>
            <a:ext cx="8229600" cy="2743200"/>
          </a:xfrm>
          <a:prstGeom prst="rect">
            <a:avLst/>
          </a:prstGeom>
          <a:solidFill>
            <a:srgbClr val="B2B2B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457200" y="3886200"/>
            <a:ext cx="6019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1)</a:t>
            </a:r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4294967295"/>
          </p:nvPr>
        </p:nvSpPr>
        <p:spPr>
          <a:xfrm>
            <a:off x="0" y="457200"/>
            <a:ext cx="9144000" cy="5668963"/>
          </a:xfrm>
        </p:spPr>
        <p:txBody>
          <a:bodyPr>
            <a:normAutofit/>
          </a:bodyPr>
          <a:lstStyle/>
          <a:p>
            <a:pPr lvl="0">
              <a:buNone/>
            </a:pPr>
            <a:r>
              <a:rPr lang="en-US" dirty="0" smtClean="0"/>
              <a:t>2. What </a:t>
            </a:r>
            <a:r>
              <a:rPr lang="en-US" dirty="0"/>
              <a:t>risk factors for suicide were present in this case study?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200" y="2362200"/>
            <a:ext cx="8229600" cy="3048000"/>
          </a:xfrm>
          <a:prstGeom prst="rect">
            <a:avLst/>
          </a:prstGeom>
          <a:solidFill>
            <a:srgbClr val="B2B2B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57200" y="2438400"/>
            <a:ext cx="815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2)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True/ False Quiz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AutoNum type="arabicPeriod"/>
            </a:pPr>
            <a:r>
              <a:rPr lang="en-US" dirty="0" smtClean="0"/>
              <a:t>Suicide </a:t>
            </a:r>
            <a:r>
              <a:rPr lang="en-US" dirty="0"/>
              <a:t>is an inadvertent act that results in death</a:t>
            </a:r>
            <a:r>
              <a:rPr lang="en-US" dirty="0" smtClean="0"/>
              <a:t>.</a:t>
            </a:r>
          </a:p>
          <a:p>
            <a:pPr marL="514350" indent="-514350">
              <a:buNone/>
            </a:pPr>
            <a:endParaRPr lang="en-US" dirty="0"/>
          </a:p>
          <a:p>
            <a:pPr marL="514350" indent="-514350">
              <a:buNone/>
            </a:pP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1219200" y="32004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True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1219200" y="49530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False</a:t>
            </a:r>
            <a:endParaRPr lang="en-US" sz="36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4294967295"/>
          </p:nvPr>
        </p:nvSpPr>
        <p:spPr>
          <a:xfrm>
            <a:off x="0" y="457200"/>
            <a:ext cx="9144000" cy="5668963"/>
          </a:xfrm>
        </p:spPr>
        <p:txBody>
          <a:bodyPr>
            <a:normAutofit/>
          </a:bodyPr>
          <a:lstStyle/>
          <a:p>
            <a:pPr lvl="0">
              <a:buNone/>
            </a:pPr>
            <a:r>
              <a:rPr lang="en-US" dirty="0" smtClean="0"/>
              <a:t>3. </a:t>
            </a:r>
            <a:r>
              <a:rPr lang="en-US" dirty="0"/>
              <a:t>What suicide warning signs are presented in this case study?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200" y="2362200"/>
            <a:ext cx="8229600" cy="3048000"/>
          </a:xfrm>
          <a:prstGeom prst="rect">
            <a:avLst/>
          </a:prstGeom>
          <a:solidFill>
            <a:srgbClr val="B2B2B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57200" y="2438400"/>
            <a:ext cx="815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</a:t>
            </a:r>
            <a:r>
              <a:rPr lang="en-US" dirty="0" smtClean="0"/>
              <a:t>)</a:t>
            </a: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4294967295"/>
          </p:nvPr>
        </p:nvSpPr>
        <p:spPr>
          <a:xfrm>
            <a:off x="0" y="457200"/>
            <a:ext cx="9144000" cy="56689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4. Identify </a:t>
            </a:r>
            <a:r>
              <a:rPr lang="en-US" dirty="0"/>
              <a:t>the first responders?  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200" y="2362200"/>
            <a:ext cx="8229600" cy="3048000"/>
          </a:xfrm>
          <a:prstGeom prst="rect">
            <a:avLst/>
          </a:prstGeom>
          <a:solidFill>
            <a:srgbClr val="B2B2B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57200" y="2438400"/>
            <a:ext cx="815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4)</a:t>
            </a:r>
            <a:endParaRPr 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4294967295"/>
          </p:nvPr>
        </p:nvSpPr>
        <p:spPr>
          <a:xfrm>
            <a:off x="0" y="457200"/>
            <a:ext cx="9144000" cy="5668963"/>
          </a:xfrm>
        </p:spPr>
        <p:txBody>
          <a:bodyPr>
            <a:normAutofit/>
          </a:bodyPr>
          <a:lstStyle/>
          <a:p>
            <a:pPr lvl="0">
              <a:buNone/>
            </a:pPr>
            <a:r>
              <a:rPr lang="en-US" dirty="0" smtClean="0"/>
              <a:t>5.Identify </a:t>
            </a:r>
            <a:r>
              <a:rPr lang="en-US" dirty="0"/>
              <a:t>when first responders intervene, or should have, and how?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200" y="2362200"/>
            <a:ext cx="8229600" cy="3048000"/>
          </a:xfrm>
          <a:prstGeom prst="rect">
            <a:avLst/>
          </a:prstGeom>
          <a:solidFill>
            <a:srgbClr val="B2B2B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57200" y="2438400"/>
            <a:ext cx="815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5)</a:t>
            </a:r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4294967295"/>
          </p:nvPr>
        </p:nvSpPr>
        <p:spPr>
          <a:xfrm>
            <a:off x="0" y="457200"/>
            <a:ext cx="9144000" cy="5668963"/>
          </a:xfrm>
        </p:spPr>
        <p:txBody>
          <a:bodyPr>
            <a:normAutofit/>
          </a:bodyPr>
          <a:lstStyle/>
          <a:p>
            <a:pPr lvl="0">
              <a:buNone/>
            </a:pPr>
            <a:r>
              <a:rPr lang="en-US" dirty="0" smtClean="0"/>
              <a:t>6.What </a:t>
            </a:r>
            <a:r>
              <a:rPr lang="en-US" dirty="0"/>
              <a:t>did the first responders do right?  What did they do wrong?</a:t>
            </a:r>
          </a:p>
          <a:p>
            <a:pPr>
              <a:buNone/>
            </a:pP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457200" y="2362200"/>
            <a:ext cx="8229600" cy="3048000"/>
          </a:xfrm>
          <a:prstGeom prst="rect">
            <a:avLst/>
          </a:prstGeom>
          <a:solidFill>
            <a:srgbClr val="B2B2B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en-US" dirty="0"/>
          </a:p>
        </p:txBody>
      </p:sp>
      <p:sp>
        <p:nvSpPr>
          <p:cNvPr id="7" name="TextBox 6"/>
          <p:cNvSpPr txBox="1"/>
          <p:nvPr/>
        </p:nvSpPr>
        <p:spPr>
          <a:xfrm>
            <a:off x="457200" y="2438400"/>
            <a:ext cx="8153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6)</a:t>
            </a:r>
            <a:endParaRPr lang="en-US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Results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10540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2800" dirty="0" smtClean="0"/>
              <a:t>Discussion Questions 	</a:t>
            </a:r>
            <a:r>
              <a:rPr lang="en-US" sz="2800" dirty="0"/>
              <a:t>	</a:t>
            </a:r>
            <a:r>
              <a:rPr lang="en-US" sz="2800" dirty="0" smtClean="0"/>
              <a:t>6/6 	 Waiting on Grading</a:t>
            </a:r>
            <a:endParaRPr lang="en-US" sz="2800" dirty="0"/>
          </a:p>
        </p:txBody>
      </p:sp>
      <p:sp>
        <p:nvSpPr>
          <p:cNvPr id="4" name="Rounded Rectangle 3"/>
          <p:cNvSpPr/>
          <p:nvPr/>
        </p:nvSpPr>
        <p:spPr>
          <a:xfrm>
            <a:off x="1524000" y="3276600"/>
            <a:ext cx="6096000" cy="28194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800" dirty="0" smtClean="0">
                <a:solidFill>
                  <a:srgbClr val="FFFF00"/>
                </a:solidFill>
              </a:rPr>
              <a:t>Email will be sent when discussion questions are graded </a:t>
            </a:r>
            <a:endParaRPr lang="en-US" sz="4800" dirty="0">
              <a:solidFill>
                <a:srgbClr val="FFFF0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True/ False Quiz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None/>
            </a:pPr>
            <a:r>
              <a:rPr lang="en-US" dirty="0" smtClean="0"/>
              <a:t>2. </a:t>
            </a:r>
            <a:r>
              <a:rPr lang="en-US" dirty="0"/>
              <a:t>A suicide attempt is an intentional act, causing self-harm where death may or may not occur.</a:t>
            </a:r>
          </a:p>
          <a:p>
            <a:pPr marL="514350" indent="-514350">
              <a:buNone/>
            </a:pPr>
            <a:endParaRPr lang="en-US" dirty="0" smtClean="0"/>
          </a:p>
          <a:p>
            <a:pPr marL="514350" indent="-514350">
              <a:buNone/>
            </a:pPr>
            <a:endParaRPr lang="en-US" dirty="0"/>
          </a:p>
          <a:p>
            <a:pPr marL="514350" indent="-514350">
              <a:buNone/>
            </a:pP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1219200" y="32004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True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1219200" y="49530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False</a:t>
            </a:r>
            <a:endParaRPr lang="en-US" sz="36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True/ False Quiz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None/>
            </a:pPr>
            <a:r>
              <a:rPr lang="en-US" dirty="0"/>
              <a:t>3.  Thoughts of killing oneself are not considered a suicide behavior.</a:t>
            </a:r>
            <a:endParaRPr lang="en-US" dirty="0" smtClean="0"/>
          </a:p>
          <a:p>
            <a:pPr marL="514350" indent="-514350">
              <a:buNone/>
            </a:pPr>
            <a:endParaRPr lang="en-US" dirty="0"/>
          </a:p>
          <a:p>
            <a:pPr marL="514350" indent="-514350">
              <a:buNone/>
            </a:pP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1219200" y="32004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True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1219200" y="49530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False</a:t>
            </a:r>
            <a:endParaRPr lang="en-US" sz="36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True/ False Quiz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None/>
            </a:pPr>
            <a:r>
              <a:rPr lang="en-US" dirty="0" smtClean="0"/>
              <a:t>4.  A </a:t>
            </a:r>
            <a:r>
              <a:rPr lang="en-US" dirty="0"/>
              <a:t>term that describes the act of focusing on taking’s one life that is successful is called a suicide gesture.</a:t>
            </a:r>
          </a:p>
          <a:p>
            <a:pPr marL="514350" indent="-514350">
              <a:buNone/>
            </a:pPr>
            <a:endParaRPr lang="en-US" dirty="0"/>
          </a:p>
          <a:p>
            <a:pPr marL="514350" indent="-514350">
              <a:buNone/>
            </a:pP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1219200" y="32004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True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1219200" y="49530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False</a:t>
            </a:r>
            <a:endParaRPr lang="en-US" sz="36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True/ False Quiz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None/>
            </a:pPr>
            <a:r>
              <a:rPr lang="en-US" dirty="0"/>
              <a:t>5.  A suicide gesture is an act where there is no attempt to kill oneself.</a:t>
            </a:r>
          </a:p>
          <a:p>
            <a:pPr marL="514350" indent="-514350">
              <a:buNone/>
            </a:pP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1219200" y="32004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True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1219200" y="49530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False</a:t>
            </a:r>
            <a:endParaRPr lang="en-US" sz="36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True/ False Quiz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None/>
            </a:pPr>
            <a:r>
              <a:rPr lang="en-US" dirty="0"/>
              <a:t>6.  Depression is not a key factor for suicide.</a:t>
            </a:r>
          </a:p>
          <a:p>
            <a:pPr marL="514350" indent="-514350">
              <a:buNone/>
            </a:pP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1219200" y="32004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True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1219200" y="49530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False</a:t>
            </a:r>
            <a:endParaRPr lang="en-US" sz="36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True/ False Quiz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None/>
            </a:pPr>
            <a:r>
              <a:rPr lang="en-US" dirty="0" smtClean="0"/>
              <a:t>7. Buying </a:t>
            </a:r>
            <a:r>
              <a:rPr lang="en-US" dirty="0"/>
              <a:t>a gun might be considered a warning signs for suicide.</a:t>
            </a:r>
          </a:p>
          <a:p>
            <a:pPr marL="514350" indent="-514350">
              <a:buNone/>
            </a:pPr>
            <a:endParaRPr lang="en-US" dirty="0"/>
          </a:p>
        </p:txBody>
      </p:sp>
      <p:sp>
        <p:nvSpPr>
          <p:cNvPr id="4" name="Oval 3"/>
          <p:cNvSpPr/>
          <p:nvPr/>
        </p:nvSpPr>
        <p:spPr>
          <a:xfrm>
            <a:off x="1219200" y="32004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True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1219200" y="49530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False</a:t>
            </a:r>
            <a:endParaRPr lang="en-US" sz="36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True/ False Quiz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None/>
            </a:pPr>
            <a:r>
              <a:rPr lang="en-US" dirty="0" smtClean="0"/>
              <a:t>8.  </a:t>
            </a:r>
            <a:r>
              <a:rPr lang="en-US" dirty="0"/>
              <a:t>By reducing risk factors and strengthening protective factors cannot help prevent the problems that contribute to suicide.</a:t>
            </a:r>
          </a:p>
        </p:txBody>
      </p:sp>
      <p:sp>
        <p:nvSpPr>
          <p:cNvPr id="4" name="Oval 3"/>
          <p:cNvSpPr/>
          <p:nvPr/>
        </p:nvSpPr>
        <p:spPr>
          <a:xfrm>
            <a:off x="1219200" y="32004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True</a:t>
            </a:r>
            <a:endParaRPr lang="en-US" sz="3600" dirty="0">
              <a:solidFill>
                <a:srgbClr val="FF0000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1219200" y="4953000"/>
            <a:ext cx="1600200" cy="1447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solidFill>
                  <a:srgbClr val="FF0000"/>
                </a:solidFill>
              </a:rPr>
              <a:t>False</a:t>
            </a:r>
            <a:endParaRPr lang="en-US" sz="36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240</TotalTime>
  <Words>501</Words>
  <Application>Microsoft Office PowerPoint</Application>
  <PresentationFormat>On-screen Show (4:3)</PresentationFormat>
  <Paragraphs>127</Paragraphs>
  <Slides>24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Office Theme</vt:lpstr>
      <vt:lpstr>Suicide Prevention Part I Assessment</vt:lpstr>
      <vt:lpstr>True/ False Quiz</vt:lpstr>
      <vt:lpstr>True/ False Quiz</vt:lpstr>
      <vt:lpstr>True/ False Quiz</vt:lpstr>
      <vt:lpstr>True/ False Quiz</vt:lpstr>
      <vt:lpstr>True/ False Quiz</vt:lpstr>
      <vt:lpstr>True/ False Quiz</vt:lpstr>
      <vt:lpstr>True/ False Quiz</vt:lpstr>
      <vt:lpstr>True/ False Quiz</vt:lpstr>
      <vt:lpstr>Multiple Choice TEST</vt:lpstr>
      <vt:lpstr>Multiple Choice TEST</vt:lpstr>
      <vt:lpstr>Multiple Choice TEST</vt:lpstr>
      <vt:lpstr>Multiple Choice TEST</vt:lpstr>
      <vt:lpstr>Multiple Choice TEST</vt:lpstr>
      <vt:lpstr>Multiple Choice TEST</vt:lpstr>
      <vt:lpstr>Multiple Choice TEST</vt:lpstr>
      <vt:lpstr>Results</vt:lpstr>
      <vt:lpstr>Choose one of the case studies from today and answer the following discussion questions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Results</vt:lpstr>
    </vt:vector>
  </TitlesOfParts>
  <Company>ASD1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Suicide Prevention</dc:title>
  <dc:creator>maegerp</dc:creator>
  <cp:lastModifiedBy>Michele</cp:lastModifiedBy>
  <cp:revision>24</cp:revision>
  <dcterms:created xsi:type="dcterms:W3CDTF">2012-08-06T21:36:49Z</dcterms:created>
  <dcterms:modified xsi:type="dcterms:W3CDTF">2012-08-08T17:05:29Z</dcterms:modified>
</cp:coreProperties>
</file>

<file path=docProps/thumbnail.jpeg>
</file>